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059031d47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059031d47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059031d47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059031d47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59031d4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59031d4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059031d47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059031d47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059031d4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059031d4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059031d47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059031d47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059031d4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059031d4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059031d4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059031d4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059031d47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059031d47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a059031d4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a059031d4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059031d47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059031d4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059031d47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059031d47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059031d47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059031d47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059031d4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059031d4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a059031d47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a059031d4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059031d47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059031d4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a059031d4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a059031d4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3ecf42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3ecf42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059031d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059031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a059031d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a059031d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059031d4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059031d4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059031d47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059031d47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059031d47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059031d4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059031d4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059031d4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2015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see Taken 3 has a 4.5 star rating on Fandango.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0" name="Google Shape;170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1" name="Google Shape;171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1600" y="2390225"/>
            <a:ext cx="1791450" cy="26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2015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disappointed by the film…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" name="Google Shape;179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" name="Google Shape;180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225" y="2196230"/>
            <a:ext cx="5591549" cy="26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2015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begin to ask yourself…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conflict of interest for a website that both sells movie tickets and displays review ratings?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we answer this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" name="Google Shape;18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" name="Google Shape;18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Fandango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9550" y="1774725"/>
            <a:ext cx="5033244" cy="30266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/>
          <p:nvPr/>
        </p:nvSpPr>
        <p:spPr>
          <a:xfrm>
            <a:off x="2040400" y="3466775"/>
            <a:ext cx="911700" cy="18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Capstone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6" name="Google Shape;20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" name="Google Shape;20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871" y="1985950"/>
            <a:ext cx="4326849" cy="28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Question to Answer: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conflict of interest for a website that both sells movie tickets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displays review ratings?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Specifically: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website like Fandango artificially display higher review ratings to sell more movie tickets?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" name="Google Shape;21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" name="Google Shape;21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" name="Google Shape;222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" name="Google Shape;223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1557550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Collect &amp; Store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7" name="Google Shape;227;p28"/>
          <p:cNvCxnSpPr>
            <a:stCxn id="224" idx="3"/>
            <a:endCxn id="226" idx="1"/>
          </p:cNvCxnSpPr>
          <p:nvPr/>
        </p:nvCxnSpPr>
        <p:spPr>
          <a:xfrm>
            <a:off x="1216650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8"/>
          <p:cNvSpPr/>
          <p:nvPr/>
        </p:nvSpPr>
        <p:spPr>
          <a:xfrm>
            <a:off x="3098425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Clean &amp; Organize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9" name="Google Shape;229;p28"/>
          <p:cNvCxnSpPr/>
          <p:nvPr/>
        </p:nvCxnSpPr>
        <p:spPr>
          <a:xfrm>
            <a:off x="2728038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0" name="Google Shape;230;p28"/>
          <p:cNvSpPr/>
          <p:nvPr/>
        </p:nvSpPr>
        <p:spPr>
          <a:xfrm>
            <a:off x="4639275" y="2067725"/>
            <a:ext cx="14280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1" name="Google Shape;231;p28"/>
          <p:cNvCxnSpPr/>
          <p:nvPr/>
        </p:nvCxnSpPr>
        <p:spPr>
          <a:xfrm>
            <a:off x="4268888" y="250536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28"/>
          <p:cNvSpPr/>
          <p:nvPr/>
        </p:nvSpPr>
        <p:spPr>
          <a:xfrm>
            <a:off x="7138750" y="109572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7138750" y="1918350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7138750" y="274097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7642825" y="4004575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6" name="Google Shape;236;p28"/>
          <p:cNvCxnSpPr>
            <a:stCxn id="230" idx="3"/>
            <a:endCxn id="232" idx="1"/>
          </p:cNvCxnSpPr>
          <p:nvPr/>
        </p:nvCxnSpPr>
        <p:spPr>
          <a:xfrm flipH="1" rot="10800000">
            <a:off x="6067275" y="1426325"/>
            <a:ext cx="1071600" cy="10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8"/>
          <p:cNvCxnSpPr>
            <a:stCxn id="230" idx="3"/>
            <a:endCxn id="233" idx="1"/>
          </p:cNvCxnSpPr>
          <p:nvPr/>
        </p:nvCxnSpPr>
        <p:spPr>
          <a:xfrm flipH="1" rot="10800000">
            <a:off x="6067275" y="2248925"/>
            <a:ext cx="1071600" cy="217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8"/>
          <p:cNvCxnSpPr>
            <a:stCxn id="230" idx="3"/>
            <a:endCxn id="234" idx="1"/>
          </p:cNvCxnSpPr>
          <p:nvPr/>
        </p:nvCxnSpPr>
        <p:spPr>
          <a:xfrm>
            <a:off x="6067275" y="2466125"/>
            <a:ext cx="1071600" cy="605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8"/>
          <p:cNvCxnSpPr>
            <a:stCxn id="234" idx="2"/>
            <a:endCxn id="235" idx="0"/>
          </p:cNvCxnSpPr>
          <p:nvPr/>
        </p:nvCxnSpPr>
        <p:spPr>
          <a:xfrm flipH="1" rot="-5400000">
            <a:off x="7825150" y="3616525"/>
            <a:ext cx="602700" cy="1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8"/>
          <p:cNvCxnSpPr/>
          <p:nvPr/>
        </p:nvCxnSpPr>
        <p:spPr>
          <a:xfrm rot="10800000">
            <a:off x="1026350" y="3235875"/>
            <a:ext cx="6593700" cy="124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8"/>
          <p:cNvSpPr txBox="1"/>
          <p:nvPr/>
        </p:nvSpPr>
        <p:spPr>
          <a:xfrm>
            <a:off x="4968425" y="4483875"/>
            <a:ext cx="2806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Make Decisions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Answer Key Questions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" name="Google Shape;247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" name="Google Shape;248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1557550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Scrape Review Websites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2" name="Google Shape;252;p29"/>
          <p:cNvCxnSpPr>
            <a:stCxn id="249" idx="3"/>
            <a:endCxn id="251" idx="1"/>
          </p:cNvCxnSpPr>
          <p:nvPr/>
        </p:nvCxnSpPr>
        <p:spPr>
          <a:xfrm>
            <a:off x="1216650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9"/>
          <p:cNvSpPr/>
          <p:nvPr/>
        </p:nvSpPr>
        <p:spPr>
          <a:xfrm>
            <a:off x="3098425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Pandas to Organize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29"/>
          <p:cNvCxnSpPr/>
          <p:nvPr/>
        </p:nvCxnSpPr>
        <p:spPr>
          <a:xfrm>
            <a:off x="2728038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9"/>
          <p:cNvSpPr/>
          <p:nvPr/>
        </p:nvSpPr>
        <p:spPr>
          <a:xfrm>
            <a:off x="4639275" y="2067725"/>
            <a:ext cx="14280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Use Seaborn to Explore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6" name="Google Shape;256;p29"/>
          <p:cNvCxnSpPr/>
          <p:nvPr/>
        </p:nvCxnSpPr>
        <p:spPr>
          <a:xfrm>
            <a:off x="4268888" y="250536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29"/>
          <p:cNvSpPr/>
          <p:nvPr/>
        </p:nvSpPr>
        <p:spPr>
          <a:xfrm>
            <a:off x="7138750" y="109572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7138750" y="1918350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7138750" y="274097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7642825" y="4004575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" name="Google Shape;261;p29"/>
          <p:cNvCxnSpPr>
            <a:stCxn id="255" idx="3"/>
            <a:endCxn id="257" idx="1"/>
          </p:cNvCxnSpPr>
          <p:nvPr/>
        </p:nvCxnSpPr>
        <p:spPr>
          <a:xfrm flipH="1" rot="10800000">
            <a:off x="6067275" y="1426325"/>
            <a:ext cx="1071600" cy="10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" name="Google Shape;262;p29"/>
          <p:cNvCxnSpPr>
            <a:stCxn id="255" idx="3"/>
            <a:endCxn id="258" idx="1"/>
          </p:cNvCxnSpPr>
          <p:nvPr/>
        </p:nvCxnSpPr>
        <p:spPr>
          <a:xfrm flipH="1" rot="10800000">
            <a:off x="6067275" y="2248925"/>
            <a:ext cx="1071600" cy="217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29"/>
          <p:cNvCxnSpPr>
            <a:stCxn id="255" idx="3"/>
            <a:endCxn id="259" idx="1"/>
          </p:cNvCxnSpPr>
          <p:nvPr/>
        </p:nvCxnSpPr>
        <p:spPr>
          <a:xfrm>
            <a:off x="6067275" y="2466125"/>
            <a:ext cx="1071600" cy="605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29"/>
          <p:cNvCxnSpPr>
            <a:stCxn id="259" idx="2"/>
            <a:endCxn id="260" idx="0"/>
          </p:cNvCxnSpPr>
          <p:nvPr/>
        </p:nvCxnSpPr>
        <p:spPr>
          <a:xfrm flipH="1" rot="-5400000">
            <a:off x="7825150" y="3616525"/>
            <a:ext cx="602700" cy="1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29"/>
          <p:cNvCxnSpPr/>
          <p:nvPr/>
        </p:nvCxnSpPr>
        <p:spPr>
          <a:xfrm rot="10800000">
            <a:off x="1026350" y="3235875"/>
            <a:ext cx="6593700" cy="124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9"/>
          <p:cNvSpPr txBox="1"/>
          <p:nvPr/>
        </p:nvSpPr>
        <p:spPr>
          <a:xfrm>
            <a:off x="4201675" y="4483875"/>
            <a:ext cx="3573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Does Fandango display artificially higher than average reviews?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" name="Google Shape;272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" name="Google Shape;273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1557550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Scrape Review Websites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7" name="Google Shape;277;p30"/>
          <p:cNvCxnSpPr>
            <a:stCxn id="274" idx="3"/>
            <a:endCxn id="276" idx="1"/>
          </p:cNvCxnSpPr>
          <p:nvPr/>
        </p:nvCxnSpPr>
        <p:spPr>
          <a:xfrm>
            <a:off x="1216650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p30"/>
          <p:cNvSpPr/>
          <p:nvPr/>
        </p:nvSpPr>
        <p:spPr>
          <a:xfrm>
            <a:off x="3098425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Pandas to Organize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" name="Google Shape;279;p30"/>
          <p:cNvCxnSpPr/>
          <p:nvPr/>
        </p:nvCxnSpPr>
        <p:spPr>
          <a:xfrm>
            <a:off x="2728038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0"/>
          <p:cNvSpPr/>
          <p:nvPr/>
        </p:nvSpPr>
        <p:spPr>
          <a:xfrm>
            <a:off x="4639275" y="2067725"/>
            <a:ext cx="14280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Use Seaborn to Explore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0"/>
          <p:cNvCxnSpPr/>
          <p:nvPr/>
        </p:nvCxnSpPr>
        <p:spPr>
          <a:xfrm>
            <a:off x="4268888" y="250536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30"/>
          <p:cNvSpPr/>
          <p:nvPr/>
        </p:nvSpPr>
        <p:spPr>
          <a:xfrm>
            <a:off x="7138750" y="109572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7138750" y="1918350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0"/>
          <p:cNvSpPr/>
          <p:nvPr/>
        </p:nvSpPr>
        <p:spPr>
          <a:xfrm>
            <a:off x="7138750" y="274097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0"/>
          <p:cNvSpPr/>
          <p:nvPr/>
        </p:nvSpPr>
        <p:spPr>
          <a:xfrm>
            <a:off x="7642825" y="4004575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6" name="Google Shape;286;p30"/>
          <p:cNvCxnSpPr>
            <a:stCxn id="280" idx="3"/>
            <a:endCxn id="282" idx="1"/>
          </p:cNvCxnSpPr>
          <p:nvPr/>
        </p:nvCxnSpPr>
        <p:spPr>
          <a:xfrm flipH="1" rot="10800000">
            <a:off x="6067275" y="1426325"/>
            <a:ext cx="1071600" cy="10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30"/>
          <p:cNvCxnSpPr>
            <a:stCxn id="280" idx="3"/>
            <a:endCxn id="283" idx="1"/>
          </p:cNvCxnSpPr>
          <p:nvPr/>
        </p:nvCxnSpPr>
        <p:spPr>
          <a:xfrm flipH="1" rot="10800000">
            <a:off x="6067275" y="2248925"/>
            <a:ext cx="1071600" cy="217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0"/>
          <p:cNvCxnSpPr>
            <a:stCxn id="280" idx="3"/>
            <a:endCxn id="284" idx="1"/>
          </p:cNvCxnSpPr>
          <p:nvPr/>
        </p:nvCxnSpPr>
        <p:spPr>
          <a:xfrm>
            <a:off x="6067275" y="2466125"/>
            <a:ext cx="1071600" cy="605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0"/>
          <p:cNvCxnSpPr>
            <a:stCxn id="284" idx="2"/>
            <a:endCxn id="285" idx="0"/>
          </p:cNvCxnSpPr>
          <p:nvPr/>
        </p:nvCxnSpPr>
        <p:spPr>
          <a:xfrm flipH="1" rot="-5400000">
            <a:off x="7825150" y="3616525"/>
            <a:ext cx="602700" cy="1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0"/>
          <p:cNvCxnSpPr/>
          <p:nvPr/>
        </p:nvCxnSpPr>
        <p:spPr>
          <a:xfrm rot="10800000">
            <a:off x="1026350" y="3235875"/>
            <a:ext cx="6593700" cy="124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30"/>
          <p:cNvSpPr txBox="1"/>
          <p:nvPr/>
        </p:nvSpPr>
        <p:spPr>
          <a:xfrm>
            <a:off x="4201675" y="4483875"/>
            <a:ext cx="3573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Does Fandango display artificially higher than average reviews?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30"/>
          <p:cNvSpPr/>
          <p:nvPr/>
        </p:nvSpPr>
        <p:spPr>
          <a:xfrm>
            <a:off x="2903225" y="1531625"/>
            <a:ext cx="3291900" cy="1704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" name="Google Shape;298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9" name="Google Shape;299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1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1"/>
          <p:cNvSpPr/>
          <p:nvPr/>
        </p:nvSpPr>
        <p:spPr>
          <a:xfrm>
            <a:off x="1557550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Scrape Review Websites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" name="Google Shape;303;p31"/>
          <p:cNvCxnSpPr>
            <a:stCxn id="300" idx="3"/>
            <a:endCxn id="302" idx="1"/>
          </p:cNvCxnSpPr>
          <p:nvPr/>
        </p:nvCxnSpPr>
        <p:spPr>
          <a:xfrm>
            <a:off x="1216650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31"/>
          <p:cNvSpPr/>
          <p:nvPr/>
        </p:nvSpPr>
        <p:spPr>
          <a:xfrm>
            <a:off x="3098425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Pandas to Organize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" name="Google Shape;305;p31"/>
          <p:cNvCxnSpPr/>
          <p:nvPr/>
        </p:nvCxnSpPr>
        <p:spPr>
          <a:xfrm>
            <a:off x="2728038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6" name="Google Shape;306;p31"/>
          <p:cNvSpPr/>
          <p:nvPr/>
        </p:nvSpPr>
        <p:spPr>
          <a:xfrm>
            <a:off x="4639275" y="2067725"/>
            <a:ext cx="14280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Use Seaborn to Explore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" name="Google Shape;307;p31"/>
          <p:cNvCxnSpPr/>
          <p:nvPr/>
        </p:nvCxnSpPr>
        <p:spPr>
          <a:xfrm>
            <a:off x="4268888" y="250536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1"/>
          <p:cNvSpPr/>
          <p:nvPr/>
        </p:nvSpPr>
        <p:spPr>
          <a:xfrm>
            <a:off x="7138750" y="109572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1"/>
          <p:cNvSpPr/>
          <p:nvPr/>
        </p:nvSpPr>
        <p:spPr>
          <a:xfrm>
            <a:off x="7138750" y="1918350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7138750" y="274097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31"/>
          <p:cNvSpPr/>
          <p:nvPr/>
        </p:nvSpPr>
        <p:spPr>
          <a:xfrm>
            <a:off x="7642825" y="4004575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2" name="Google Shape;312;p31"/>
          <p:cNvCxnSpPr>
            <a:stCxn id="306" idx="3"/>
            <a:endCxn id="308" idx="1"/>
          </p:cNvCxnSpPr>
          <p:nvPr/>
        </p:nvCxnSpPr>
        <p:spPr>
          <a:xfrm flipH="1" rot="10800000">
            <a:off x="6067275" y="1426325"/>
            <a:ext cx="1071600" cy="10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1"/>
          <p:cNvCxnSpPr>
            <a:stCxn id="306" idx="3"/>
            <a:endCxn id="309" idx="1"/>
          </p:cNvCxnSpPr>
          <p:nvPr/>
        </p:nvCxnSpPr>
        <p:spPr>
          <a:xfrm flipH="1" rot="10800000">
            <a:off x="6067275" y="2248925"/>
            <a:ext cx="1071600" cy="217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31"/>
          <p:cNvCxnSpPr>
            <a:stCxn id="306" idx="3"/>
            <a:endCxn id="310" idx="1"/>
          </p:cNvCxnSpPr>
          <p:nvPr/>
        </p:nvCxnSpPr>
        <p:spPr>
          <a:xfrm>
            <a:off x="6067275" y="2466125"/>
            <a:ext cx="1071600" cy="605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1"/>
          <p:cNvCxnSpPr>
            <a:stCxn id="310" idx="2"/>
            <a:endCxn id="311" idx="0"/>
          </p:cNvCxnSpPr>
          <p:nvPr/>
        </p:nvCxnSpPr>
        <p:spPr>
          <a:xfrm flipH="1" rot="-5400000">
            <a:off x="7825150" y="3616525"/>
            <a:ext cx="602700" cy="1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6" name="Google Shape;316;p31"/>
          <p:cNvCxnSpPr/>
          <p:nvPr/>
        </p:nvCxnSpPr>
        <p:spPr>
          <a:xfrm rot="10800000">
            <a:off x="1026350" y="3235875"/>
            <a:ext cx="6593700" cy="124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7" name="Google Shape;317;p31"/>
          <p:cNvSpPr txBox="1"/>
          <p:nvPr/>
        </p:nvSpPr>
        <p:spPr>
          <a:xfrm>
            <a:off x="4201675" y="4483875"/>
            <a:ext cx="35730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Does Fandango display artificially higher than average reviews?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4268900" y="4572000"/>
            <a:ext cx="3358500" cy="4653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LIVE STREAM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through Capstone Project Together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Q&amp;A based on chat and Google Forms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Fandango has two ratings: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STARS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Rating in stars 0-5 displayed on their website’s HTML.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RATING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Actual true rating numerically shown on movie’s page.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5" name="Google Shape;325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" name="Google Shape;326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850" y="2559650"/>
            <a:ext cx="7148376" cy="248940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Fandango has two ratings: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will compare these ratings to check for discrepancies.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" name="Google Shape;334;p3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" name="Google Shape;335;p3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75" y="2204150"/>
            <a:ext cx="6262875" cy="2501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we’ll compare Fandango’s ratings to other rating website scores: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" name="Google Shape;343;p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4" name="Google Shape;344;p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" name="Google Shape;350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have an overview of the project exercise notebook!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" name="Google Shape;351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2" name="Google Shape;352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Capstone Project Solutions - Part One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3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59" name="Google Shape;359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" name="Google Shape;360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Capstone Project Solutions - Part Two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67" name="Google Shape;367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" name="Google Shape;368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Capstone Project Solutions - Part Three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375" name="Google Shape;375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6" name="Google Shape;376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put all your current skills together with a fun Capstone Project!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project takes us all the way back to 2015…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before we begin, let’s quickly review our ML Pathway!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" name="Google Shape;79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7612625" y="857250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Problem to Solve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7612625" y="3400300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Question to Answer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230150" y="1715975"/>
            <a:ext cx="27105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How to fix or change X?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602300" y="4232600"/>
            <a:ext cx="32976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How does a change in X affect Y?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2" name="Google Shape;92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3" name="Google Shape;93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1557550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Collect &amp; Store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7" name="Google Shape;97;p17"/>
          <p:cNvCxnSpPr>
            <a:stCxn id="94" idx="3"/>
            <a:endCxn id="96" idx="1"/>
          </p:cNvCxnSpPr>
          <p:nvPr/>
        </p:nvCxnSpPr>
        <p:spPr>
          <a:xfrm>
            <a:off x="1216650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7"/>
          <p:cNvSpPr/>
          <p:nvPr/>
        </p:nvSpPr>
        <p:spPr>
          <a:xfrm>
            <a:off x="3098425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Clean &amp; Organize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>
            <a:off x="2728038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7"/>
          <p:cNvSpPr/>
          <p:nvPr/>
        </p:nvSpPr>
        <p:spPr>
          <a:xfrm>
            <a:off x="4639275" y="2067725"/>
            <a:ext cx="14280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4268888" y="250536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2" name="Google Shape;102;p17"/>
          <p:cNvSpPr/>
          <p:nvPr/>
        </p:nvSpPr>
        <p:spPr>
          <a:xfrm>
            <a:off x="7138750" y="109572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7138750" y="1918350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7138750" y="274097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7642825" y="4004575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6" name="Google Shape;106;p17"/>
          <p:cNvCxnSpPr>
            <a:stCxn id="100" idx="3"/>
            <a:endCxn id="102" idx="1"/>
          </p:cNvCxnSpPr>
          <p:nvPr/>
        </p:nvCxnSpPr>
        <p:spPr>
          <a:xfrm flipH="1" rot="10800000">
            <a:off x="6067275" y="1426325"/>
            <a:ext cx="1071600" cy="10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7"/>
          <p:cNvCxnSpPr>
            <a:stCxn id="100" idx="3"/>
            <a:endCxn id="103" idx="1"/>
          </p:cNvCxnSpPr>
          <p:nvPr/>
        </p:nvCxnSpPr>
        <p:spPr>
          <a:xfrm flipH="1" rot="10800000">
            <a:off x="6067275" y="2248925"/>
            <a:ext cx="1071600" cy="217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7"/>
          <p:cNvCxnSpPr>
            <a:stCxn id="100" idx="3"/>
            <a:endCxn id="104" idx="1"/>
          </p:cNvCxnSpPr>
          <p:nvPr/>
        </p:nvCxnSpPr>
        <p:spPr>
          <a:xfrm>
            <a:off x="6067275" y="2466125"/>
            <a:ext cx="1071600" cy="605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7"/>
          <p:cNvCxnSpPr>
            <a:stCxn id="104" idx="2"/>
            <a:endCxn id="105" idx="0"/>
          </p:cNvCxnSpPr>
          <p:nvPr/>
        </p:nvCxnSpPr>
        <p:spPr>
          <a:xfrm flipH="1" rot="-5400000">
            <a:off x="7825150" y="3616525"/>
            <a:ext cx="602700" cy="1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7"/>
          <p:cNvCxnSpPr/>
          <p:nvPr/>
        </p:nvCxnSpPr>
        <p:spPr>
          <a:xfrm rot="10800000">
            <a:off x="1026350" y="3235875"/>
            <a:ext cx="6593700" cy="124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17"/>
          <p:cNvSpPr txBox="1"/>
          <p:nvPr/>
        </p:nvSpPr>
        <p:spPr>
          <a:xfrm>
            <a:off x="4968425" y="4483875"/>
            <a:ext cx="2806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Make Decisions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Answer Key Questions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ML Pathway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" name="Google Shape;117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" name="Google Shape;118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 rotWithShape="1">
          <a:blip r:embed="rId4">
            <a:alphaModFix/>
          </a:blip>
          <a:srcRect b="53787" l="36131" r="35637" t="6069"/>
          <a:stretch/>
        </p:blipFill>
        <p:spPr>
          <a:xfrm>
            <a:off x="152400" y="1925800"/>
            <a:ext cx="1064250" cy="10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240800" y="2903775"/>
            <a:ext cx="8271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Real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World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1557550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Collect &amp; Store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2" name="Google Shape;122;p18"/>
          <p:cNvCxnSpPr>
            <a:stCxn id="119" idx="3"/>
            <a:endCxn id="121" idx="1"/>
          </p:cNvCxnSpPr>
          <p:nvPr/>
        </p:nvCxnSpPr>
        <p:spPr>
          <a:xfrm>
            <a:off x="1216650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8"/>
          <p:cNvSpPr/>
          <p:nvPr/>
        </p:nvSpPr>
        <p:spPr>
          <a:xfrm>
            <a:off x="3098425" y="2067713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Clean &amp; Organize</a:t>
            </a:r>
            <a:br>
              <a:rPr b="1"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4" name="Google Shape;124;p18"/>
          <p:cNvCxnSpPr/>
          <p:nvPr/>
        </p:nvCxnSpPr>
        <p:spPr>
          <a:xfrm>
            <a:off x="2728038" y="246611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Google Shape;125;p18"/>
          <p:cNvSpPr/>
          <p:nvPr/>
        </p:nvSpPr>
        <p:spPr>
          <a:xfrm>
            <a:off x="4639275" y="2067725"/>
            <a:ext cx="1428000" cy="796800"/>
          </a:xfrm>
          <a:prstGeom prst="roundRect">
            <a:avLst>
              <a:gd fmla="val 16667" name="adj"/>
            </a:avLst>
          </a:prstGeom>
          <a:solidFill>
            <a:srgbClr val="F9CB9C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Exploratory Data 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6" name="Google Shape;126;p18"/>
          <p:cNvCxnSpPr/>
          <p:nvPr/>
        </p:nvCxnSpPr>
        <p:spPr>
          <a:xfrm>
            <a:off x="4268888" y="2505362"/>
            <a:ext cx="340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18"/>
          <p:cNvSpPr/>
          <p:nvPr/>
        </p:nvSpPr>
        <p:spPr>
          <a:xfrm>
            <a:off x="7138750" y="109572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Report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8"/>
          <p:cNvSpPr/>
          <p:nvPr/>
        </p:nvSpPr>
        <p:spPr>
          <a:xfrm>
            <a:off x="7138750" y="1918350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Visualization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18"/>
          <p:cNvSpPr/>
          <p:nvPr/>
        </p:nvSpPr>
        <p:spPr>
          <a:xfrm>
            <a:off x="7138750" y="2740975"/>
            <a:ext cx="1802100" cy="6609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Communication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7642825" y="4004575"/>
            <a:ext cx="1140900" cy="7968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Data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" name="Google Shape;131;p18"/>
          <p:cNvCxnSpPr>
            <a:stCxn id="125" idx="3"/>
            <a:endCxn id="127" idx="1"/>
          </p:cNvCxnSpPr>
          <p:nvPr/>
        </p:nvCxnSpPr>
        <p:spPr>
          <a:xfrm flipH="1" rot="10800000">
            <a:off x="6067275" y="1426325"/>
            <a:ext cx="1071600" cy="10398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2" name="Google Shape;132;p18"/>
          <p:cNvCxnSpPr>
            <a:stCxn id="125" idx="3"/>
            <a:endCxn id="128" idx="1"/>
          </p:cNvCxnSpPr>
          <p:nvPr/>
        </p:nvCxnSpPr>
        <p:spPr>
          <a:xfrm flipH="1" rot="10800000">
            <a:off x="6067275" y="2248925"/>
            <a:ext cx="1071600" cy="2172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p18"/>
          <p:cNvCxnSpPr>
            <a:stCxn id="125" idx="3"/>
            <a:endCxn id="129" idx="1"/>
          </p:cNvCxnSpPr>
          <p:nvPr/>
        </p:nvCxnSpPr>
        <p:spPr>
          <a:xfrm>
            <a:off x="6067275" y="2466125"/>
            <a:ext cx="1071600" cy="605400"/>
          </a:xfrm>
          <a:prstGeom prst="curved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" name="Google Shape;134;p18"/>
          <p:cNvCxnSpPr>
            <a:stCxn id="129" idx="2"/>
            <a:endCxn id="130" idx="0"/>
          </p:cNvCxnSpPr>
          <p:nvPr/>
        </p:nvCxnSpPr>
        <p:spPr>
          <a:xfrm flipH="1" rot="-5400000">
            <a:off x="7825150" y="3616525"/>
            <a:ext cx="602700" cy="17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18"/>
          <p:cNvCxnSpPr/>
          <p:nvPr/>
        </p:nvCxnSpPr>
        <p:spPr>
          <a:xfrm rot="10800000">
            <a:off x="1026350" y="3235875"/>
            <a:ext cx="6593700" cy="12480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8"/>
          <p:cNvSpPr txBox="1"/>
          <p:nvPr/>
        </p:nvSpPr>
        <p:spPr>
          <a:xfrm>
            <a:off x="4968425" y="4483875"/>
            <a:ext cx="28062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Make Decisions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Answer Key Questions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52400" y="1378700"/>
            <a:ext cx="67086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"/>
                <a:ea typeface="Montserrat"/>
                <a:cs typeface="Montserrat"/>
                <a:sym typeface="Montserrat"/>
              </a:rPr>
              <a:t>Jupyter Notebook + NumPy + Pandas + Matplotlib + Seaborn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Question to Answer: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there a conflict of interest for a website that both sells movie tickets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displays review ratings?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travel back in time to the year 2015…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4" name="Google Shape;14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5" name="Google Shape;14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2015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Fandango sells movie tickets online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2" name="Google Shape;15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3" name="Google Shape;15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500" y="2949160"/>
            <a:ext cx="3224775" cy="16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2015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Fandango sells movie tickets online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displays movie ratings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b="3177" l="3061" r="2151" t="4707"/>
          <a:stretch/>
        </p:blipFill>
        <p:spPr>
          <a:xfrm>
            <a:off x="3318975" y="2698250"/>
            <a:ext cx="2506050" cy="2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